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f9728962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f9728962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f9728962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f9728962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f9728962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f9728962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f9728962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f9728962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f9728962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f9728962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f9728962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f9728962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f9728962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f9728962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f9728962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f9728962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f9728962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f9728962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f9728962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f9728962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f972896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7f972896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f9728962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f9728962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f9728962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f9728962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f9728962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f9728962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f9728962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f9728962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f9728962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f9728962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f9728962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f9728962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f9728962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7f9728962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fe067cb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9fe067cb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f9728962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7f9728962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f9728962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f9728962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f972896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f972896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f9728962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7f9728962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29170e5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29170e5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29170e5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29170e5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29170e59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29170e5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29170e59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29170e5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29170e59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29170e5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29170e5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a29170e5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f9728962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7f9728962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f9728962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7f9728962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f97289629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f97289629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f9728962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f9728962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f9728962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f9728962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f9728962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7f9728962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f97289629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f97289629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f9728962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f9728962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f97289629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7f97289629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f9728962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7f9728962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f9728962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7f9728962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f9728962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7f9728962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f9728962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f9728962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f97289629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7f9728962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f9728962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f9728962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f9728962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7f9728962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7f9728962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7f9728962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f9728962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f9728962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f9728962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7f9728962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f97289629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7f97289629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f97289629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7f9728962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7f9728962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7f9728962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f97289629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7f9728962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f97289629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f97289629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f97289629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f97289629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f972896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f972896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f97289629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7f97289629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7f97289629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7f9728962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7f9728962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7f9728962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f97289629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7f97289629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f97289629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7f97289629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7f97289629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7f97289629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f97289629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7f97289629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7f97289629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7f97289629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f97289629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f9728962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7f9728962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7f9728962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f9728962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f9728962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f97289629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7f97289629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7f97289629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7f97289629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7f97289629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7f97289629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7f97289629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7f97289629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f9728962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f9728962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f9728962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f9728962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/>
              <a:t>Генеративно-состязательные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нейронные сети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Архитектура: генератор и дискриминатор</a:t>
            </a:r>
            <a:endParaRPr/>
          </a:p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Генератор:		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вход: вектор  случайных чисел из  равномерного или  нормального  распределения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выход: изображение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Дискриминатор: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вход: изображение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выход: вероятность  того, что изображение  настоящее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150" y="1671775"/>
            <a:ext cx="4527600" cy="2377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Архитектура: генератор и дискриминатор</a:t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 (</a:t>
            </a:r>
            <a:r>
              <a:rPr lang="ru"/>
              <a:t>Дифференцируемая функция G</a:t>
            </a:r>
            <a:r>
              <a:rPr lang="ru"/>
              <a:t>)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вход: вектор шума z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выход: изображение G(z)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2901113"/>
            <a:ext cx="54006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Архитектура: генератор и дискриминатор</a:t>
            </a:r>
            <a:endParaRPr/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 (Дифференцируемая функция G)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вход: вектор шума z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выход: изображение G(z)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Дискриминатор (дифференцируемая  функция D)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вход: изображение G(z)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выход: число D(G(z))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300" y="1671775"/>
            <a:ext cx="4527600" cy="2377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Архитектура: генератор и дискриминатор</a:t>
            </a:r>
            <a:endParaRPr/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 (Дифференцируемая функция G)</a:t>
            </a:r>
            <a:endParaRPr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на вход: вектор шума z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на выход: изображение G(z)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Генератор G пытается сделать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D(G(z)) =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Дискриминатор (дифференцируемая  функция D)</a:t>
            </a:r>
            <a:endParaRPr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на вход: изображение G(z)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на выход: число D(G(z))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Дискриминатор D пытается  сделать D(G(z)) =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850" y="1644325"/>
            <a:ext cx="4527600" cy="1854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Обучение: minimax game</a:t>
            </a:r>
            <a:endParaRPr/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11700" y="1152475"/>
            <a:ext cx="3999900" cy="1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 G пытается сделать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/>
              <a:t>D(G(z)) = 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 txBox="1"/>
          <p:nvPr>
            <p:ph idx="2" type="body"/>
          </p:nvPr>
        </p:nvSpPr>
        <p:spPr>
          <a:xfrm>
            <a:off x="4832400" y="1152475"/>
            <a:ext cx="3999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Дискриминатор D пытается сделать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/>
              <a:t>D(G(z)) = 0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00" y="2571775"/>
            <a:ext cx="8140800" cy="3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Обучение: minimax game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152475"/>
            <a:ext cx="3999900" cy="1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 G пытается сделать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D(G(z)) = 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 txBox="1"/>
          <p:nvPr>
            <p:ph idx="2" type="body"/>
          </p:nvPr>
        </p:nvSpPr>
        <p:spPr>
          <a:xfrm>
            <a:off x="4832400" y="1152475"/>
            <a:ext cx="3999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Дискриминатор D пытается сделать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D(G(z)) = 0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00" y="2571775"/>
            <a:ext cx="8140800" cy="3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/>
        </p:nvSpPr>
        <p:spPr>
          <a:xfrm>
            <a:off x="407975" y="3271150"/>
            <a:ext cx="62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ru"/>
              <a:t>Учим дискриминатор правильно отличать примеры из датасета и из G(z)</a:t>
            </a:r>
            <a:endParaRPr/>
          </a:p>
        </p:txBody>
      </p:sp>
      <p:sp>
        <p:nvSpPr>
          <p:cNvPr id="146" name="Google Shape;146;p27"/>
          <p:cNvSpPr/>
          <p:nvPr/>
        </p:nvSpPr>
        <p:spPr>
          <a:xfrm>
            <a:off x="2834025" y="2462475"/>
            <a:ext cx="5908500" cy="5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Обучение: minimax game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3999900" cy="1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 G пытается сделать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D(G(z)) = 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idx="2" type="body"/>
          </p:nvPr>
        </p:nvSpPr>
        <p:spPr>
          <a:xfrm>
            <a:off x="4832400" y="1152475"/>
            <a:ext cx="3999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Дискриминатор D пытается сделать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D(G(z)) = 0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00" y="2571775"/>
            <a:ext cx="8140800" cy="3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407975" y="3271150"/>
            <a:ext cx="627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ru"/>
              <a:t>Учим дискриминатор правильно отличать примеры из датасета и из G(z)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●"/>
            </a:pPr>
            <a:r>
              <a:rPr lang="ru"/>
              <a:t>Дискриминатор максимизирует выражение V(D, G)</a:t>
            </a: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2834025" y="2462475"/>
            <a:ext cx="5908500" cy="5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954400" y="2462475"/>
            <a:ext cx="582900" cy="572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Обучение: minimax game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3999900" cy="1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 G пытается сделать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D(G(z)) = 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2" type="body"/>
          </p:nvPr>
        </p:nvSpPr>
        <p:spPr>
          <a:xfrm>
            <a:off x="4832400" y="1152475"/>
            <a:ext cx="3999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Дискриминатор D пытается сделать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D(G(z)) = 0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00" y="2571775"/>
            <a:ext cx="8140800" cy="3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404700" y="3358575"/>
            <a:ext cx="833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ru"/>
              <a:t>Учим дискриминатор правильно отличать примеры из датасета и из </a:t>
            </a:r>
            <a:r>
              <a:rPr b="1" lang="ru"/>
              <a:t>G(z)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●"/>
            </a:pPr>
            <a:r>
              <a:rPr lang="ru"/>
              <a:t>Дискриминатор максимизирует выражение </a:t>
            </a:r>
            <a:r>
              <a:rPr b="1" lang="ru"/>
              <a:t>V(D, G)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ru"/>
              <a:t>Учим генератор обманывать дискриминатор. Генератор минимизирует </a:t>
            </a:r>
            <a:r>
              <a:rPr b="1" lang="ru"/>
              <a:t>log(1 - D(G(z))</a:t>
            </a:r>
            <a:endParaRPr b="1"/>
          </a:p>
        </p:txBody>
      </p:sp>
      <p:sp>
        <p:nvSpPr>
          <p:cNvPr id="167" name="Google Shape;167;p29"/>
          <p:cNvSpPr/>
          <p:nvPr/>
        </p:nvSpPr>
        <p:spPr>
          <a:xfrm>
            <a:off x="2834025" y="2462475"/>
            <a:ext cx="5908500" cy="5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954400" y="2462475"/>
            <a:ext cx="582900" cy="572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6556875" y="2273050"/>
            <a:ext cx="2047200" cy="831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/>
          <p:nvPr/>
        </p:nvSpPr>
        <p:spPr>
          <a:xfrm>
            <a:off x="371500" y="2462475"/>
            <a:ext cx="582900" cy="57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Обучение: minimax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99475"/>
            <a:ext cx="8839204" cy="405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311700" y="1529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Чего добивается дискриминатор:</a:t>
            </a:r>
            <a:endParaRPr/>
          </a:p>
        </p:txBody>
      </p:sp>
      <p:sp>
        <p:nvSpPr>
          <p:cNvPr id="178" name="Google Shape;178;p30"/>
          <p:cNvSpPr txBox="1"/>
          <p:nvPr/>
        </p:nvSpPr>
        <p:spPr>
          <a:xfrm>
            <a:off x="311700" y="279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Чего добивается генератор?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00" y="2092638"/>
            <a:ext cx="8839204" cy="53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: minimax game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Обучение проходит в два шага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1 шаг. Обучение дискриминатора: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сэмплируем настоящие картинки, считаем ошибку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генерируем сэмплы, считаем ошибку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обновляем веса дискриминатора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2 шаг. Обучение генератора: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генерируем сэмплы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считаем ошибку дискриминатора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пробрасываем градиенты в генератор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обновляем веса генератора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00" y="1391550"/>
            <a:ext cx="8140800" cy="3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Прогресс GAN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6302"/>
            <a:ext cx="9143999" cy="369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Обучение: minimax game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152475"/>
            <a:ext cx="3999900" cy="1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 G пытается сделать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D(G(z)) = 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 txBox="1"/>
          <p:nvPr>
            <p:ph idx="2" type="body"/>
          </p:nvPr>
        </p:nvSpPr>
        <p:spPr>
          <a:xfrm>
            <a:off x="4832400" y="1152475"/>
            <a:ext cx="3999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Дискриминатор D пытается сделать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D(G(z)) = 0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00" y="2571775"/>
            <a:ext cx="8140800" cy="3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404700" y="3358575"/>
            <a:ext cx="833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ru"/>
              <a:t>Учим дискриминатор правильно отличать примеры из датасета и из </a:t>
            </a:r>
            <a:r>
              <a:rPr b="1" lang="ru"/>
              <a:t>G(z)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Char char="●"/>
            </a:pPr>
            <a:r>
              <a:rPr lang="ru"/>
              <a:t>Дискриминатор максимизирует выражение </a:t>
            </a:r>
            <a:r>
              <a:rPr b="1" lang="ru"/>
              <a:t>V(D, G)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ru"/>
              <a:t>Учим генератор обманывать дискриминатор. Генератор минимизирует </a:t>
            </a:r>
            <a:r>
              <a:rPr b="1" lang="ru"/>
              <a:t>log(1 - D(G(z))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b="1" lang="ru"/>
              <a:t>Есть проблема: если D уже хорошо обучился, а G всё еще генерирует плохие картинки,  слагаемое log (1 - D(G(z)) начинает давать очень маленькие градиенты.</a:t>
            </a:r>
            <a:endParaRPr b="1"/>
          </a:p>
        </p:txBody>
      </p:sp>
      <p:sp>
        <p:nvSpPr>
          <p:cNvPr id="196" name="Google Shape;196;p32"/>
          <p:cNvSpPr/>
          <p:nvPr/>
        </p:nvSpPr>
        <p:spPr>
          <a:xfrm>
            <a:off x="2834025" y="2462475"/>
            <a:ext cx="5908500" cy="5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954400" y="2462475"/>
            <a:ext cx="582900" cy="572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6556875" y="2273050"/>
            <a:ext cx="2047200" cy="831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371500" y="2462475"/>
            <a:ext cx="582900" cy="572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Обучение: minimax game. Решение проблемы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260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Было: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Стало: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D: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G: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3125"/>
            <a:ext cx="8282501" cy="4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0" y="2939225"/>
            <a:ext cx="8022052" cy="6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100" y="4030825"/>
            <a:ext cx="3402724" cy="4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Обучение: minimax game. Решение проблемы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260700" y="1152475"/>
            <a:ext cx="8520600" cy="3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Было: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Стало: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D: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вместо того, чтобы минимизировать лог-вероятность правильного ответа, мы заставляем генератор максимизировать вероятность неправильного</a:t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3125"/>
            <a:ext cx="8282501" cy="4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0" y="2661750"/>
            <a:ext cx="8022052" cy="6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100" y="3550000"/>
            <a:ext cx="3402724" cy="4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статья. Примеры работы</a:t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523" y="1017725"/>
            <a:ext cx="5991426" cy="404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статья. Примеры работы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227" y="1017725"/>
            <a:ext cx="5695050" cy="38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Оригинальная статья. Примеры работы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463" y="1017725"/>
            <a:ext cx="56710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Оригинальная статья. Примеры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213" y="1104550"/>
            <a:ext cx="567356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DCGAN</a:t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1988"/>
            <a:ext cx="8839200" cy="2059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DCGAN. Результаты работа на датасете LSUN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25" y="1148275"/>
            <a:ext cx="75099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DCGAN. Векторная арифметика</a:t>
            </a:r>
            <a:endParaRPr/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6" y="1017725"/>
            <a:ext cx="7626368" cy="38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475" y="152400"/>
            <a:ext cx="59567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DCGAN. Векторная арифметика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25" y="1170125"/>
            <a:ext cx="75027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 Distribution</a:t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взглянем на метрику которая показывает разность между распределениями (сгенерированные и реальные) - дивергенция Кульбака-Лейблера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О</a:t>
            </a:r>
            <a:r>
              <a:rPr lang="ru"/>
              <a:t>чевидно мы получим минимум когда q(x) == p(x)</a:t>
            </a:r>
            <a:endParaRPr/>
          </a:p>
        </p:txBody>
      </p:sp>
      <p:pic>
        <p:nvPicPr>
          <p:cNvPr id="272" name="Google Shape;272;p43" title="[89,89,89,&quot;https://www.codecogs.com/eqnedit.php?latex=%5Clarge%7BD_%7BKL%7D(p%20%7C%7C%20q)%20%3D%20%5Cint_%7Bx%7D%20p(x)%20log%20%5Cfrac%7Bp(x)%7D%7Bq(x)%7D%20dx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775" y="2019425"/>
            <a:ext cx="3896277" cy="7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 Distribution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</a:t>
            </a:r>
            <a:r>
              <a:rPr lang="ru"/>
              <a:t>ожно заметить что выражение не симметрично, в случаях когда p(x) близок к нулю, а q(x) нет, эффект разности игнорируется. Это может привести к ошибочным выводам, так как мы просто хотим сравнить 2 распределения.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4" title="[89,89,89,&quot;https://www.codecogs.com/eqnedit.php?latex=%5Clarge%7BD_%7BKL%7D(p%20%7C%7C%20q)%20%3D%20%5Cint_%7Bx%7D%20p(x)%20log%20%5Cfrac%7Bp(x)%7D%7Bq(x)%7D%20dx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863" y="1152475"/>
            <a:ext cx="3896277" cy="7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GAN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Воспользуемся измененной формулой дивергенцией Йенсена-Шеннона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5" title="[89,89,89,&quot;https://www.codecogs.com/eqnedit.php?latex=D_%7BJS%7D(p%20%7C%7C%20q)%20%3D%20%5Cfrac%7B1%7D%7B2%7DD_%7BKL%7D(p%7C%7C%5Cfrac%7Bp%20%2B%20q%7D%7B2%7D)%20%2B%20%5Cfrac%7B1%7D%7B2%7DD_%7BKL%7D(q%7C%7C%5Cfrac%7Bp%20%2B%20q%7D%7B2%7D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25" y="1881025"/>
            <a:ext cx="7812878" cy="7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GAN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138" y="1170125"/>
            <a:ext cx="666573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GAN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Зная функцию потерь для GAN, давайте рассмотрим оптимальное значение для 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Обозначим   </a:t>
            </a:r>
            <a:endParaRPr/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25" y="1385600"/>
            <a:ext cx="8140800" cy="3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 title="[89,89,89,&quot;https://www.codecogs.com/eqnedit.php?latex=L(G%2CD)%20%3D%20%5Cint_%7Bx%7D(p_%7Bdata%7D(x)log(D(x))%20%2B%20p_z(x)log(1%20-%20D(x)))dx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213" y="2828100"/>
            <a:ext cx="7665577" cy="7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7" title="[89,89,89,&quot;https://www.codecogs.com/eqnedit.php?latex=%5Chat%7Bx%7D%20%3D%20D(x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675" y="3899075"/>
            <a:ext cx="1145974" cy="29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 title="[89,89,89,&quot;https://www.codecogs.com/eqnedit.php?latex=A%20%3D%20p_%7Bdata%7D(x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9650" y="3899075"/>
            <a:ext cx="1412274" cy="2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7" title="[89,89,89,&quot;https://www.codecogs.com/eqnedit.php?latex=B%20%3D%20p_z(x)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7850" y="3899075"/>
            <a:ext cx="1145968" cy="2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GAN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8" title="[89,89,89,&quot;https://www.codecogs.com/eqnedit.php?latex=f(x)%20%3D%20A%20log%20%5Chat%7Bx%7D%20%2B%20B%20log(1%20-%20%5Chat%7Bx%7D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800" y="1152475"/>
            <a:ext cx="5286774" cy="4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 title="[89,89,89,&quot;https://www.codecogs.com/eqnedit.php?latex=%5Cfrac%7Bdf(x)%7D%7Bdx%7D%20%3D%20%5Cfrac%7BA%7D%7B%5Chat%7Bx%7D%7D%20-%20%5Cfrac%7BB%7D%7B1%20-%20%5Chat%7Bx%7D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888" y="1895575"/>
            <a:ext cx="1710589" cy="4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 title="[89,89,89,&quot;https://www.codecogs.com/eqnedit.php?latex=0%20%3D%20%5Cfrac%7BA%20-%20(A%20%2B%20B)%20%5Chat%7Bx%7D%7D%7B%5Chat%7Bx%7D(1%20-%20%5Chat%7Bx%7D)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700" y="2635050"/>
            <a:ext cx="1472971" cy="4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8" title="[89,89,89,&quot;https://www.codecogs.com/eqnedit.php?latex=%20D_%7Bopt%7D(x)%20%3D%20%5Cfrac%7BA%7D%7BA%20%2B%20B%7D%20%3D%3E%20A%20%3D%3D%20B%20%3D%3E%20p_%7Bdata%7D(x)%20%3D%20p_z(x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3150" y="3374525"/>
            <a:ext cx="4457692" cy="4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Wasserstein GAN. Качество зависит от лосса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4675"/>
            <a:ext cx="8839199" cy="279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Wasserstein GAN. Качество зависит от лосса</a:t>
            </a:r>
            <a:endParaRPr/>
          </a:p>
        </p:txBody>
      </p:sp>
      <p:pic>
        <p:nvPicPr>
          <p:cNvPr id="325" name="Google Shape;3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623" y="1837775"/>
            <a:ext cx="4550777" cy="31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350" y="1296225"/>
            <a:ext cx="6544350" cy="4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Wasserstein GAN. Сравнение с DCGAN</a:t>
            </a:r>
            <a:endParaRPr/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888" y="3107075"/>
            <a:ext cx="6234013" cy="15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925" y="1410150"/>
            <a:ext cx="6233949" cy="1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50" y="152400"/>
            <a:ext cx="59291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</a:t>
            </a:r>
            <a:endParaRPr/>
          </a:p>
        </p:txBody>
      </p:sp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Проблема: хотим измерить, насколько реалистичны изображения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</a:t>
            </a:r>
            <a:endParaRPr/>
          </a:p>
        </p:txBody>
      </p:sp>
      <p:sp>
        <p:nvSpPr>
          <p:cNvPr id="345" name="Google Shape;34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Проблема: хотим измерить, насколько реалистичны изображения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Решение: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Показывать людям результаты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Но это долго, дорого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Inception score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Frechet Inception Distance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Inception score</a:t>
            </a:r>
            <a:endParaRPr/>
          </a:p>
        </p:txBody>
      </p:sp>
      <p:sp>
        <p:nvSpPr>
          <p:cNvPr id="351" name="Google Shape;35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Оценивает реалистичность сгенерированной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Хорошо коррелирует с оценкой людей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Предположение: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Пусть на каждом фото есть только один объект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Выборка сбалансирована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Inception score</a:t>
            </a:r>
            <a:endParaRPr/>
          </a:p>
        </p:txBody>
      </p:sp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Оценивает реалистичность сгенерированной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Хорошо коррелирует с оценкой людей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Предположение: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Пусть на каждом фото есть только один объект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Выборка сбалансирована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Метрика одновременно измеряет, насколько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Изображения разнообразны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На каждом изображении объект различим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Метрики. Inception score</a:t>
            </a:r>
            <a:endParaRPr/>
          </a:p>
        </p:txBody>
      </p:sp>
      <p:sp>
        <p:nvSpPr>
          <p:cNvPr id="363" name="Google Shape;363;p56"/>
          <p:cNvSpPr txBox="1"/>
          <p:nvPr>
            <p:ph idx="1" type="body"/>
          </p:nvPr>
        </p:nvSpPr>
        <p:spPr>
          <a:xfrm>
            <a:off x="311700" y="1152475"/>
            <a:ext cx="85206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/>
              <a:t>Алгоритм: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Генерируем K изображений N классов.</a:t>
            </a:r>
            <a:endParaRPr sz="1500"/>
          </a:p>
          <a:p>
            <a:pPr indent="-2984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ru" sz="1100"/>
              <a:t>Выборка сбалансирована: каждый класс - K/N изображений</a:t>
            </a:r>
            <a:endParaRPr sz="11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Хотим, чтобы было вот так:</a:t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Замеряем KL-дивергенцию между распределениями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600"/>
              <a:t>Берём экспоненту</a:t>
            </a:r>
            <a:endParaRPr sz="1300"/>
          </a:p>
        </p:txBody>
      </p:sp>
      <p:pic>
        <p:nvPicPr>
          <p:cNvPr id="364" name="Google Shape;3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101" y="2338275"/>
            <a:ext cx="6170676" cy="15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750" y="4371250"/>
            <a:ext cx="3585600" cy="3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/>
          <p:nvPr/>
        </p:nvSpPr>
        <p:spPr>
          <a:xfrm>
            <a:off x="5638900" y="4378525"/>
            <a:ext cx="612000" cy="386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6"/>
          <p:cNvSpPr/>
          <p:nvPr/>
        </p:nvSpPr>
        <p:spPr>
          <a:xfrm>
            <a:off x="6891375" y="2826150"/>
            <a:ext cx="969600" cy="721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6"/>
          <p:cNvSpPr/>
          <p:nvPr/>
        </p:nvSpPr>
        <p:spPr>
          <a:xfrm>
            <a:off x="3642700" y="2571750"/>
            <a:ext cx="772200" cy="1158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6"/>
          <p:cNvSpPr/>
          <p:nvPr/>
        </p:nvSpPr>
        <p:spPr>
          <a:xfrm>
            <a:off x="4572000" y="4294800"/>
            <a:ext cx="877500" cy="528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Метрики. Inception score</a:t>
            </a:r>
            <a:endParaRPr/>
          </a:p>
        </p:txBody>
      </p:sp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0400"/>
            <a:ext cx="8839198" cy="268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Inception score. Минусы</a:t>
            </a:r>
            <a:endParaRPr/>
          </a:p>
        </p:txBody>
      </p:sp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Невозможно замерять генерацию объектов, не представленых в  обучающей выборке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Ограничение на один объект на фотографии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Мы не учитываем датасет, на которым мы учились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Можно сломать: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098" y="1276788"/>
            <a:ext cx="3419050" cy="31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Frechet Inception Distance (FID)</a:t>
            </a:r>
            <a:endParaRPr/>
          </a:p>
        </p:txBody>
      </p:sp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Идея: сравнивать средние значения и разброс активаций  предобученной сети на реальных и сгенерированных данных</a:t>
            </a:r>
            <a:endParaRPr/>
          </a:p>
        </p:txBody>
      </p:sp>
      <p:pic>
        <p:nvPicPr>
          <p:cNvPr id="389" name="Google Shape;3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150" y="2098550"/>
            <a:ext cx="6833700" cy="4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Progressive Growing of GANs</a:t>
            </a:r>
            <a:endParaRPr/>
          </a:p>
        </p:txBody>
      </p:sp>
      <p:pic>
        <p:nvPicPr>
          <p:cNvPr id="395" name="Google Shape;3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450" y="1170125"/>
            <a:ext cx="509710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Progressive Growing of GANs</a:t>
            </a:r>
            <a:endParaRPr/>
          </a:p>
        </p:txBody>
      </p:sp>
      <p:sp>
        <p:nvSpPr>
          <p:cNvPr id="401" name="Google Shape;401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Идея: учить генератор и дискриминатор, постепенно увеличивая  разрешение изображений</a:t>
            </a:r>
            <a:endParaRPr/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513" y="1886800"/>
            <a:ext cx="7218976" cy="30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25" y="152400"/>
            <a:ext cx="71622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Progressive Growing of GANs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Идея: учить генератор и дискриминатор, постепенно увеличивая  разрешение изображений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Функционал потерь: W-1 distance with Gradient Penalty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75" y="2426775"/>
            <a:ext cx="7359976" cy="8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Progressive Growing of GANs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Идея: учить генератор и дискриминатор, постепенно увеличивая  разрешение изображений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Функционал потерь: W-1 distance with Gradient Penalty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Gradient Penalty - в лосс добавляется отличие нормы градиента от  единицы</a:t>
            </a:r>
            <a:endParaRPr/>
          </a:p>
        </p:txBody>
      </p:sp>
      <p:pic>
        <p:nvPicPr>
          <p:cNvPr id="416" name="Google Shape;4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0" y="2259225"/>
            <a:ext cx="7359976" cy="8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Progressive Growing of GANs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toRGB: свёртка 1x1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2x: nearest neighbour interpolation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i="1" lang="ru"/>
              <a:t>a </a:t>
            </a:r>
            <a:r>
              <a:rPr lang="ru"/>
              <a:t>меняется линейно от 0 до 1 во время  обучения</a:t>
            </a:r>
            <a:endParaRPr/>
          </a:p>
        </p:txBody>
      </p:sp>
      <p:pic>
        <p:nvPicPr>
          <p:cNvPr id="423" name="Google Shape;4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725" y="1727213"/>
            <a:ext cx="4527600" cy="226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46" y="1837650"/>
            <a:ext cx="2797550" cy="14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Progressive Growing of GANs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862" y="1148250"/>
            <a:ext cx="37662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Progressive Growing of GANs. Результаты</a:t>
            </a:r>
            <a:endParaRPr/>
          </a:p>
        </p:txBody>
      </p:sp>
      <p:pic>
        <p:nvPicPr>
          <p:cNvPr id="436" name="Google Shape;4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191975"/>
            <a:ext cx="76419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Progressive Growing of GANs. Результаты</a:t>
            </a:r>
            <a:endParaRPr/>
          </a:p>
        </p:txBody>
      </p:sp>
      <p:pic>
        <p:nvPicPr>
          <p:cNvPr id="442" name="Google Shape;4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1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BigGAN</a:t>
            </a:r>
            <a:endParaRPr/>
          </a:p>
        </p:txBody>
      </p:sp>
      <p:sp>
        <p:nvSpPr>
          <p:cNvPr id="448" name="Google Shape;44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изображений: 128х128, 256x256 и 512x512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использует идею progressive growing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Получили хорошие результаты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3783"/>
            <a:ext cx="9143999" cy="285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BigGAN</a:t>
            </a:r>
            <a:endParaRPr/>
          </a:p>
        </p:txBody>
      </p:sp>
      <p:sp>
        <p:nvSpPr>
          <p:cNvPr id="455" name="Google Shape;45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Self-Attention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Hinge Loss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Использование метки класса в дискриминаторе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Спектральная нормализация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Чаще обновлять дискриминатор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Экспоненциальное усреднение весов генератора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Ортогональная инициализация весов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Большоооооой размер батча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Больше параметров сети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Skip-Z connections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Truncation trick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ru"/>
              <a:t>Ортогональная регуляризация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Hinge Loss Function</a:t>
            </a:r>
            <a:endParaRPr/>
          </a:p>
        </p:txBody>
      </p:sp>
      <p:sp>
        <p:nvSpPr>
          <p:cNvPr id="461" name="Google Shape;461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Было: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D: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G: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Стало: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25" y="1637425"/>
            <a:ext cx="6753014" cy="9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05" y="3789126"/>
            <a:ext cx="802447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Self-attention</a:t>
            </a:r>
            <a:endParaRPr/>
          </a:p>
        </p:txBody>
      </p:sp>
      <p:sp>
        <p:nvSpPr>
          <p:cNvPr id="469" name="Google Shape;46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Идея: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приучить сеть использовать информацию о разных частях  изображения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у собаки должно быть 2 глаза, 4 лапы и т.д.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Изобретение GAN</a:t>
            </a:r>
            <a:endParaRPr/>
          </a:p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311700" y="1123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Статья “Generative Adversarial Nets” by I. Goodfellow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Архитектура: генератор и дискриминатор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потерь и обучение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Оптимальные дискриминатор и генератор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Проблемы сходимости и их решения.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Self-attention</a:t>
            </a:r>
            <a:endParaRPr/>
          </a:p>
        </p:txBody>
      </p:sp>
      <p:pic>
        <p:nvPicPr>
          <p:cNvPr id="475" name="Google Shape;4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272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Self-attention</a:t>
            </a:r>
            <a:endParaRPr/>
          </a:p>
        </p:txBody>
      </p:sp>
      <p:pic>
        <p:nvPicPr>
          <p:cNvPr id="481" name="Google Shape;4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63" y="1388675"/>
            <a:ext cx="761047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Спектральная нормализация</a:t>
            </a:r>
            <a:endParaRPr/>
          </a:p>
        </p:txBody>
      </p:sp>
      <p:sp>
        <p:nvSpPr>
          <p:cNvPr id="487" name="Google Shape;487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Идея: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добиться непрерывности по Липшицу каждого слоя  нейросети, поделив каждый вес	на его спектральную  норму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Спектральная норма - максимальное сингулярное число  матрицы весов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Размер батча</a:t>
            </a:r>
            <a:endParaRPr/>
          </a:p>
        </p:txBody>
      </p:sp>
      <p:sp>
        <p:nvSpPr>
          <p:cNvPr id="493" name="Google Shape;493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батча при обучении имеет большое значение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Увеличение батча в 8 раз дало улучшение качества на 46%</a:t>
            </a:r>
            <a:endParaRPr/>
          </a:p>
        </p:txBody>
      </p:sp>
      <p:pic>
        <p:nvPicPr>
          <p:cNvPr id="494" name="Google Shape;4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8185"/>
            <a:ext cx="9143999" cy="1264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Truncation trick</a:t>
            </a:r>
            <a:endParaRPr/>
          </a:p>
        </p:txBody>
      </p:sp>
      <p:sp>
        <p:nvSpPr>
          <p:cNvPr id="500" name="Google Shape;500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Обучение: входной шум - нормальное распределение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Инференс: входной шум - обрезанное (trunkated) нормальное распределение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8923"/>
            <a:ext cx="9144000" cy="2259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Truncation trick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888" y="1279425"/>
            <a:ext cx="71182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Ортогональная регуляризация</a:t>
            </a:r>
            <a:endParaRPr/>
          </a:p>
        </p:txBody>
      </p:sp>
      <p:sp>
        <p:nvSpPr>
          <p:cNvPr id="513" name="Google Shape;513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Идея: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поддерживать ортогональность весов, чтобы при  умножении на них норма матрицы не изменялась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Ортогональная матрица: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                                                              или</a:t>
            </a:r>
            <a:endParaRPr/>
          </a:p>
        </p:txBody>
      </p:sp>
      <p:pic>
        <p:nvPicPr>
          <p:cNvPr id="514" name="Google Shape;5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675" y="2476263"/>
            <a:ext cx="57626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575" y="3898025"/>
            <a:ext cx="136371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200" y="3898025"/>
            <a:ext cx="2355499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StyleGAN</a:t>
            </a:r>
            <a:endParaRPr/>
          </a:p>
        </p:txBody>
      </p:sp>
      <p:sp>
        <p:nvSpPr>
          <p:cNvPr id="522" name="Google Shape;522;p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Было: вектор z из  нормального  распределения</a:t>
            </a:r>
            <a:endParaRPr/>
          </a:p>
        </p:txBody>
      </p:sp>
      <p:pic>
        <p:nvPicPr>
          <p:cNvPr id="523" name="Google Shape;5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615" y="0"/>
            <a:ext cx="19707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StyleGAN</a:t>
            </a:r>
            <a:endParaRPr/>
          </a:p>
        </p:txBody>
      </p:sp>
      <p:sp>
        <p:nvSpPr>
          <p:cNvPr id="529" name="Google Shape;529;p8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Было: вектор z из  нормального  распределения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Стало: вытягиваем  фичи из z в 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w лучше описывает  разнообразие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AdaIN слои помогают  учитывать w во время  генерации</a:t>
            </a:r>
            <a:endParaRPr/>
          </a:p>
        </p:txBody>
      </p:sp>
      <p:pic>
        <p:nvPicPr>
          <p:cNvPr id="530" name="Google Shape;53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150" y="648375"/>
            <a:ext cx="5058850" cy="40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13" y="2826723"/>
            <a:ext cx="3427075" cy="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0" y="123250"/>
            <a:ext cx="73933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</a:t>
            </a:r>
            <a:r>
              <a:rPr lang="ru"/>
              <a:t>: генератор и дискриминатор</a:t>
            </a:r>
            <a:endParaRPr/>
          </a:p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Генератор: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нейронная сеть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генерирует изображения из случайного шума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StyleGAN. Влияние шума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Без шума результаты менее детализированные</a:t>
            </a:r>
            <a:endParaRPr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775" y="1646747"/>
            <a:ext cx="6729749" cy="329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StyleGAN2</a:t>
            </a:r>
            <a:endParaRPr/>
          </a:p>
        </p:txBody>
      </p:sp>
      <p:sp>
        <p:nvSpPr>
          <p:cNvPr id="549" name="Google Shape;549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Исправляет часть проблем StyleGAN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Отказывается от progressive growing и AdaIN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Результаты лучше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StyleGan новая архитектура</a:t>
            </a:r>
            <a:endParaRPr/>
          </a:p>
        </p:txBody>
      </p:sp>
      <p:pic>
        <p:nvPicPr>
          <p:cNvPr id="555" name="Google Shape;5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6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StyleGAN2. Отказ от progressive growing</a:t>
            </a:r>
            <a:endParaRPr/>
          </a:p>
        </p:txBody>
      </p:sp>
      <p:pic>
        <p:nvPicPr>
          <p:cNvPr id="561" name="Google Shape;56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75" y="1148275"/>
            <a:ext cx="57476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Архитектура: генератор и дискриминатор</a:t>
            </a:r>
            <a:endParaRPr/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311700" y="1130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нейронная сеть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генерирует изображения из случайного шума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Дискриминатор: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нейронная сеть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учится как бинарный классификатор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учится отличать настоящие изображения от  сгенерированных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Архитектура: генератор и дискриминатор</a:t>
            </a:r>
            <a:endParaRPr/>
          </a:p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11700" y="1152475"/>
            <a:ext cx="8481900" cy="25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Генератор:		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вход: вектор  случайных чисел из  равномерного или  нормального  распределения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 выход: изображение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313" y="3185238"/>
            <a:ext cx="54006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